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</p:sldMasterIdLst>
  <p:notesMasterIdLst>
    <p:notesMasterId r:id="rId15"/>
  </p:notesMasterIdLst>
  <p:sldIdLst>
    <p:sldId id="274" r:id="rId2"/>
    <p:sldId id="275" r:id="rId3"/>
    <p:sldId id="262" r:id="rId4"/>
    <p:sldId id="261" r:id="rId5"/>
    <p:sldId id="263" r:id="rId6"/>
    <p:sldId id="264" r:id="rId7"/>
    <p:sldId id="277" r:id="rId8"/>
    <p:sldId id="266" r:id="rId9"/>
    <p:sldId id="267" r:id="rId10"/>
    <p:sldId id="268" r:id="rId11"/>
    <p:sldId id="276" r:id="rId12"/>
    <p:sldId id="280" r:id="rId13"/>
    <p:sldId id="271" r:id="rId14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90" y="12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38B3C-EB1D-4CD7-983F-542026DFDBFA}" type="datetimeFigureOut">
              <a:rPr lang="es-UY" smtClean="0"/>
              <a:t>14/06/2019</a:t>
            </a:fld>
            <a:endParaRPr lang="es-U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9803B-C740-4459-B90E-D4BD2C2B7053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01847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AE7F8-96A1-4141-A66B-8DAF6E9D9D17}" type="slidenum">
              <a:rPr lang="es-UY" smtClean="0"/>
              <a:t>10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2868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779FF63-09A1-4BD5-B9FF-0D40DC86DF03}" type="datetimeFigureOut">
              <a:rPr lang="es-UY" smtClean="0"/>
              <a:t>14/06/2019</a:t>
            </a:fld>
            <a:endParaRPr lang="es-U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U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24E4B56-1989-4CE1-9DA5-8AAB968795E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76544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9FF63-09A1-4BD5-B9FF-0D40DC86DF03}" type="datetimeFigureOut">
              <a:rPr lang="es-UY" smtClean="0"/>
              <a:t>14/06/2019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4B56-1989-4CE1-9DA5-8AAB968795E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08265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9FF63-09A1-4BD5-B9FF-0D40DC86DF03}" type="datetimeFigureOut">
              <a:rPr lang="es-UY" smtClean="0"/>
              <a:t>14/06/2019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4B56-1989-4CE1-9DA5-8AAB968795E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5217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9FF63-09A1-4BD5-B9FF-0D40DC86DF03}" type="datetimeFigureOut">
              <a:rPr lang="es-UY" smtClean="0"/>
              <a:t>14/06/2019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4B56-1989-4CE1-9DA5-8AAB968795E7}" type="slidenum">
              <a:rPr lang="es-UY" smtClean="0"/>
              <a:t>‹Nº›</a:t>
            </a:fld>
            <a:endParaRPr lang="es-UY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483C753F-6D37-4F45-AFD2-F04CACDF1E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5573" y="225387"/>
            <a:ext cx="1609725" cy="8477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1067A137-DFF0-4A54-AC55-570C1CAF70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3135" y="6095211"/>
            <a:ext cx="1429104" cy="52651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2DEDD1C3-2010-49E6-ACBB-742245A4CA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5" y="269631"/>
            <a:ext cx="1411838" cy="65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72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9FF63-09A1-4BD5-B9FF-0D40DC86DF03}" type="datetimeFigureOut">
              <a:rPr lang="es-UY" smtClean="0"/>
              <a:t>14/06/2019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4B56-1989-4CE1-9DA5-8AAB968795E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4178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9FF63-09A1-4BD5-B9FF-0D40DC86DF03}" type="datetimeFigureOut">
              <a:rPr lang="es-UY" smtClean="0"/>
              <a:t>14/06/2019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4B56-1989-4CE1-9DA5-8AAB968795E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17471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9FF63-09A1-4BD5-B9FF-0D40DC86DF03}" type="datetimeFigureOut">
              <a:rPr lang="es-UY" smtClean="0"/>
              <a:t>14/06/2019</a:t>
            </a:fld>
            <a:endParaRPr lang="es-U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4B56-1989-4CE1-9DA5-8AAB968795E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086582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9FF63-09A1-4BD5-B9FF-0D40DC86DF03}" type="datetimeFigureOut">
              <a:rPr lang="es-UY" smtClean="0"/>
              <a:t>14/06/2019</a:t>
            </a:fld>
            <a:endParaRPr lang="es-U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4B56-1989-4CE1-9DA5-8AAB968795E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4402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9FF63-09A1-4BD5-B9FF-0D40DC86DF03}" type="datetimeFigureOut">
              <a:rPr lang="es-UY" smtClean="0"/>
              <a:t>14/06/2019</a:t>
            </a:fld>
            <a:endParaRPr lang="es-U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4B56-1989-4CE1-9DA5-8AAB968795E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4045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9FF63-09A1-4BD5-B9FF-0D40DC86DF03}" type="datetimeFigureOut">
              <a:rPr lang="es-UY" smtClean="0"/>
              <a:t>14/06/2019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24E4B56-1989-4CE1-9DA5-8AAB968795E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2163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779FF63-09A1-4BD5-B9FF-0D40DC86DF03}" type="datetimeFigureOut">
              <a:rPr lang="es-UY" smtClean="0"/>
              <a:t>14/06/2019</a:t>
            </a:fld>
            <a:endParaRPr lang="es-UY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UY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24E4B56-1989-4CE1-9DA5-8AAB968795E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15800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779FF63-09A1-4BD5-B9FF-0D40DC86DF03}" type="datetimeFigureOut">
              <a:rPr lang="es-UY" smtClean="0"/>
              <a:t>14/06/2019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24E4B56-1989-4CE1-9DA5-8AAB968795E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7181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12" Type="http://schemas.openxmlformats.org/officeDocument/2006/relationships/image" Target="../media/image4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gif"/><Relationship Id="rId10" Type="http://schemas.openxmlformats.org/officeDocument/2006/relationships/image" Target="../media/image45.jpe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DESAFIO%20ECO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emf"/><Relationship Id="rId4" Type="http://schemas.openxmlformats.org/officeDocument/2006/relationships/image" Target="../media/image19.JP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908" y="21164"/>
            <a:ext cx="2672720" cy="266418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440" y="4921195"/>
            <a:ext cx="1460135" cy="92797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824" y="5042206"/>
            <a:ext cx="1925800" cy="75947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952" y="4966071"/>
            <a:ext cx="1784312" cy="67312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008" y="4847678"/>
            <a:ext cx="1081915" cy="1001494"/>
          </a:xfrm>
          <a:prstGeom prst="rect">
            <a:avLst/>
          </a:prstGeom>
        </p:spPr>
      </p:pic>
      <p:pic>
        <p:nvPicPr>
          <p:cNvPr id="2" name="Marcador de contenido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16" y="2147245"/>
            <a:ext cx="5363344" cy="247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02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1020" y="435436"/>
            <a:ext cx="8596668" cy="1320800"/>
          </a:xfrm>
        </p:spPr>
        <p:txBody>
          <a:bodyPr>
            <a:normAutofit/>
          </a:bodyPr>
          <a:lstStyle/>
          <a:p>
            <a:r>
              <a:rPr lang="es-UY" sz="4800" b="1" dirty="0"/>
              <a:t>Eventos – competencias  10 nov.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48" y="1568500"/>
            <a:ext cx="3802738" cy="2194785"/>
          </a:xfrm>
          <a:prstGeom prst="rect">
            <a:avLst/>
          </a:prstGeom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658843" y="1511122"/>
            <a:ext cx="3783147" cy="4504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ct val="95000"/>
              <a:buFont typeface="Calibri Light" panose="020F0302020204030204" pitchFamily="34" charset="0"/>
              <a:buChar char="•"/>
            </a:pPr>
            <a:r>
              <a:rPr lang="es-ES" sz="2400" b="1" dirty="0"/>
              <a:t>Estos eventos estarán regulados por un Reglamento Deportivo y un Reglamento Técnico de DESAFÍO E-URUGUAY </a:t>
            </a:r>
          </a:p>
          <a:p>
            <a:pPr>
              <a:buClrTx/>
              <a:buSzPct val="95000"/>
              <a:buFont typeface="Calibri Light" panose="020F0302020204030204" pitchFamily="34" charset="0"/>
              <a:buChar char="•"/>
            </a:pPr>
            <a:r>
              <a:rPr lang="es-ES" sz="2400" b="1" dirty="0"/>
              <a:t>ACU fiscalizará las competencias</a:t>
            </a:r>
          </a:p>
          <a:p>
            <a:pPr>
              <a:buClrTx/>
              <a:buSzPct val="95000"/>
              <a:buFont typeface="Calibri Light" panose="020F0302020204030204" pitchFamily="34" charset="0"/>
              <a:buChar char="•"/>
            </a:pPr>
            <a:r>
              <a:rPr lang="es-ES" sz="2400" b="1" dirty="0"/>
              <a:t>Se otorgarán premios a los ganadores y  al vehículo de mejor diseño e ingeniería. </a:t>
            </a:r>
          </a:p>
          <a:p>
            <a:pPr>
              <a:buClrTx/>
              <a:buSzPct val="95000"/>
              <a:buFont typeface="Calibri Light" panose="020F0302020204030204" pitchFamily="34" charset="0"/>
              <a:buChar char="•"/>
            </a:pPr>
            <a:r>
              <a:rPr lang="es-ES" sz="2400" b="1" dirty="0"/>
              <a:t>E-</a:t>
            </a:r>
            <a:r>
              <a:rPr lang="es-ES" sz="2400" b="1" dirty="0" err="1"/>
              <a:t>Village</a:t>
            </a:r>
            <a:r>
              <a:rPr lang="es-ES" sz="2400" b="1" dirty="0"/>
              <a:t> </a:t>
            </a:r>
            <a:endParaRPr lang="es-UY" sz="24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8999" y="1583248"/>
            <a:ext cx="3065171" cy="3899668"/>
          </a:xfrm>
          <a:prstGeom prst="rect">
            <a:avLst/>
          </a:prstGeom>
        </p:spPr>
      </p:pic>
      <p:pic>
        <p:nvPicPr>
          <p:cNvPr id="11" name="Picture 2" descr="Imagen relacionada">
            <a:extLst>
              <a:ext uri="{FF2B5EF4-FFF2-40B4-BE49-F238E27FC236}">
                <a16:creationId xmlns="" xmlns:a16="http://schemas.microsoft.com/office/drawing/2014/main" id="{8F7C98A1-A260-4646-8C16-E29514062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563290" y="4053617"/>
            <a:ext cx="3826194" cy="256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71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F9F31FD-3A97-4BA8-94F9-29169D052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656747"/>
            <a:ext cx="10772775" cy="1658198"/>
          </a:xfrm>
        </p:spPr>
        <p:txBody>
          <a:bodyPr>
            <a:normAutofit/>
          </a:bodyPr>
          <a:lstStyle/>
          <a:p>
            <a:r>
              <a:rPr lang="es-UY" sz="4800" b="1" dirty="0"/>
              <a:t>Reconocimientos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BCA1A5EB-E5AB-4D2E-A25F-D3B91FF776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90" y="2004880"/>
            <a:ext cx="2411096" cy="9508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5B16DDCA-FAC4-490E-87B0-71C6B19347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59" y="1927237"/>
            <a:ext cx="1917137" cy="122074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E9CD4D51-2E90-4D5D-855A-3ABFBC227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757" y="3194301"/>
            <a:ext cx="1746665" cy="12194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D74C41D-68CB-46B9-9C53-EAE6C523E3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791" y="3663043"/>
            <a:ext cx="1045114" cy="104511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150EB280-4E74-4AFD-9554-8436E2D1BD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897" y="3486799"/>
            <a:ext cx="2822731" cy="74802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51E9C3A5-B23D-459D-9D05-F1C4A12E72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907" y="3278931"/>
            <a:ext cx="2291149" cy="116375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1BCDACA6-BF42-46A1-9CE9-EF6286F056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694" y="4977931"/>
            <a:ext cx="1767674" cy="47511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BDEB6C4D-4CEA-49E1-8F12-AB13A3A939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4562" y="4738692"/>
            <a:ext cx="1507504" cy="75375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7F23B1FC-09AE-40EE-BBE9-A69D92CEE6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95" y="4594085"/>
            <a:ext cx="1757973" cy="124280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97257618-871E-465A-823C-DFADD1A6431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735" y="4576283"/>
            <a:ext cx="1647806" cy="1260611"/>
          </a:xfrm>
          <a:prstGeom prst="rect">
            <a:avLst/>
          </a:prstGeom>
        </p:spPr>
      </p:pic>
      <p:pic>
        <p:nvPicPr>
          <p:cNvPr id="15" name="Picture 2" descr="Resultado de imagen para logo fundacion  los pinos">
            <a:extLst>
              <a:ext uri="{FF2B5EF4-FFF2-40B4-BE49-F238E27FC236}">
                <a16:creationId xmlns="" xmlns:a16="http://schemas.microsoft.com/office/drawing/2014/main" id="{3567FDBC-E432-4995-9E8E-7DE3EC572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40" y="4704594"/>
            <a:ext cx="22479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CC114026-04D0-46B4-A807-7299EC5BD3B6}"/>
              </a:ext>
            </a:extLst>
          </p:cNvPr>
          <p:cNvGrpSpPr/>
          <p:nvPr/>
        </p:nvGrpSpPr>
        <p:grpSpPr>
          <a:xfrm>
            <a:off x="7783316" y="1880069"/>
            <a:ext cx="3602052" cy="1332399"/>
            <a:chOff x="7783316" y="1983692"/>
            <a:chExt cx="3459085" cy="1228776"/>
          </a:xfrm>
        </p:grpSpPr>
        <p:pic>
          <p:nvPicPr>
            <p:cNvPr id="6" name="Imagen 5">
              <a:extLst>
                <a:ext uri="{FF2B5EF4-FFF2-40B4-BE49-F238E27FC236}">
                  <a16:creationId xmlns="" xmlns:a16="http://schemas.microsoft.com/office/drawing/2014/main" id="{3D1C686A-97F8-49EE-9FE4-989C0D9E6C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85"/>
            <a:stretch/>
          </p:blipFill>
          <p:spPr>
            <a:xfrm>
              <a:off x="9647190" y="1983692"/>
              <a:ext cx="1595211" cy="1228776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="" xmlns:a16="http://schemas.microsoft.com/office/drawing/2014/main" id="{62C3D4AF-CE30-4A49-AFCE-74CF40901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3316" y="2137208"/>
              <a:ext cx="1784312" cy="673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752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mapa uruguay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4911" y="197643"/>
            <a:ext cx="5715000" cy="603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8091" y="148057"/>
            <a:ext cx="1607441" cy="846523"/>
          </a:xfrm>
          <a:prstGeom prst="rect">
            <a:avLst/>
          </a:prstGeom>
        </p:spPr>
      </p:pic>
      <p:sp>
        <p:nvSpPr>
          <p:cNvPr id="12" name="Estrella de 5 puntas 11"/>
          <p:cNvSpPr/>
          <p:nvPr/>
        </p:nvSpPr>
        <p:spPr>
          <a:xfrm>
            <a:off x="9000643" y="2293034"/>
            <a:ext cx="239151" cy="22508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6" name="Estrella de 5 puntas 15"/>
          <p:cNvSpPr/>
          <p:nvPr/>
        </p:nvSpPr>
        <p:spPr>
          <a:xfrm>
            <a:off x="9000643" y="2281225"/>
            <a:ext cx="239151" cy="22508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7" name="Rectángulo 16"/>
          <p:cNvSpPr/>
          <p:nvPr/>
        </p:nvSpPr>
        <p:spPr>
          <a:xfrm>
            <a:off x="438034" y="697609"/>
            <a:ext cx="416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UY" b="1" dirty="0">
                <a:latin typeface="Calibri" panose="020F0502020204030204" pitchFamily="34" charset="0"/>
                <a:ea typeface="Calibri" panose="020F0502020204030204" pitchFamily="34" charset="0"/>
              </a:rPr>
              <a:t>1	</a:t>
            </a:r>
            <a:r>
              <a:rPr lang="es-UY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E. T. Tacuarembó. 		</a:t>
            </a:r>
            <a:r>
              <a:rPr lang="es-UY" b="1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BP</a:t>
            </a:r>
            <a:endParaRPr lang="es-UY" sz="1200" b="1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38034" y="994580"/>
            <a:ext cx="4301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UY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s-UY" b="1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s-UY" b="1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UTU Mercedes </a:t>
            </a:r>
            <a:r>
              <a:rPr lang="es-UY" dirty="0">
                <a:latin typeface="Calibri" panose="020F0502020204030204" pitchFamily="34" charset="0"/>
                <a:ea typeface="Calibri" panose="020F0502020204030204" pitchFamily="34" charset="0"/>
              </a:rPr>
              <a:t>		        </a:t>
            </a:r>
            <a:endParaRPr lang="es-UY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Estrella de 5 puntas 19"/>
          <p:cNvSpPr/>
          <p:nvPr/>
        </p:nvSpPr>
        <p:spPr>
          <a:xfrm>
            <a:off x="6620858" y="4135815"/>
            <a:ext cx="239151" cy="22508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1" name="Rectángulo 20"/>
          <p:cNvSpPr/>
          <p:nvPr/>
        </p:nvSpPr>
        <p:spPr>
          <a:xfrm>
            <a:off x="438034" y="1289819"/>
            <a:ext cx="4837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UY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es-UY" b="1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s-UY" b="1" dirty="0">
                <a:latin typeface="+mj-lt"/>
              </a:rPr>
              <a:t>I.T.S. Montevideo </a:t>
            </a:r>
            <a:r>
              <a:rPr lang="es-UY" b="1" dirty="0"/>
              <a:t>		</a:t>
            </a:r>
            <a:r>
              <a:rPr lang="es-UY" b="1" dirty="0" smtClean="0"/>
              <a:t>1</a:t>
            </a:r>
            <a:r>
              <a:rPr lang="es-UY" b="1" dirty="0"/>
              <a:t>° EMP</a:t>
            </a:r>
            <a:r>
              <a:rPr lang="es-UY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endParaRPr lang="es-UY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Estrella de 5 puntas 21"/>
          <p:cNvSpPr/>
          <p:nvPr/>
        </p:nvSpPr>
        <p:spPr>
          <a:xfrm>
            <a:off x="8250366" y="5756445"/>
            <a:ext cx="239151" cy="22508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3" name="Rectángulo 22"/>
          <p:cNvSpPr/>
          <p:nvPr/>
        </p:nvSpPr>
        <p:spPr>
          <a:xfrm>
            <a:off x="429980" y="1583098"/>
            <a:ext cx="480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UY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4.</a:t>
            </a:r>
            <a:r>
              <a:rPr lang="es-UY" b="1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s-UY" b="1" dirty="0"/>
              <a:t>UTU Libertad (San José). 	2de </a:t>
            </a:r>
            <a:r>
              <a:rPr lang="es-UY" b="1" dirty="0" smtClean="0"/>
              <a:t>EMP</a:t>
            </a:r>
            <a:r>
              <a:rPr lang="es-UY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endParaRPr lang="es-UY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Estrella de 5 puntas 23"/>
          <p:cNvSpPr/>
          <p:nvPr/>
        </p:nvSpPr>
        <p:spPr>
          <a:xfrm>
            <a:off x="8238288" y="5440468"/>
            <a:ext cx="239151" cy="22508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5" name="Rectángulo 24"/>
          <p:cNvSpPr/>
          <p:nvPr/>
        </p:nvSpPr>
        <p:spPr>
          <a:xfrm>
            <a:off x="438034" y="1893103"/>
            <a:ext cx="4121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b="1" dirty="0"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es-UY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s-UY" b="1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s-UY" b="1" dirty="0"/>
              <a:t>UTU Minas (Lavalleja).	</a:t>
            </a:r>
            <a:r>
              <a:rPr lang="es-UY" b="1" dirty="0" smtClean="0"/>
              <a:t>BP</a:t>
            </a:r>
            <a:endParaRPr lang="es-UY" b="1" dirty="0"/>
          </a:p>
        </p:txBody>
      </p:sp>
      <p:sp>
        <p:nvSpPr>
          <p:cNvPr id="26" name="Estrella de 5 puntas 25"/>
          <p:cNvSpPr/>
          <p:nvPr/>
        </p:nvSpPr>
        <p:spPr>
          <a:xfrm>
            <a:off x="9978347" y="4212042"/>
            <a:ext cx="239151" cy="22508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7" name="Rectángulo 26"/>
          <p:cNvSpPr/>
          <p:nvPr/>
        </p:nvSpPr>
        <p:spPr>
          <a:xfrm>
            <a:off x="421891" y="2178988"/>
            <a:ext cx="5834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6.</a:t>
            </a:r>
            <a:r>
              <a:rPr lang="es-UY" b="1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s-UY" b="1" dirty="0"/>
              <a:t>UTU (Montevideo)	</a:t>
            </a:r>
            <a:r>
              <a:rPr lang="es-UY" b="1" dirty="0" err="1" smtClean="0"/>
              <a:t>E.T.Flor</a:t>
            </a:r>
            <a:r>
              <a:rPr lang="es-UY" b="1" dirty="0" smtClean="0"/>
              <a:t> </a:t>
            </a:r>
            <a:r>
              <a:rPr lang="es-UY" b="1" dirty="0"/>
              <a:t>de </a:t>
            </a:r>
            <a:r>
              <a:rPr lang="es-UY" b="1" dirty="0" err="1"/>
              <a:t>Maroñas</a:t>
            </a:r>
            <a:r>
              <a:rPr lang="es-UY" b="1" dirty="0"/>
              <a:t> y </a:t>
            </a:r>
            <a:r>
              <a:rPr lang="es-UY" b="1" dirty="0" err="1" smtClean="0"/>
              <a:t>E.T.Malvín</a:t>
            </a:r>
            <a:endParaRPr lang="es-UY" b="1" dirty="0"/>
          </a:p>
        </p:txBody>
      </p:sp>
      <p:sp>
        <p:nvSpPr>
          <p:cNvPr id="28" name="Estrella de 5 puntas 27"/>
          <p:cNvSpPr/>
          <p:nvPr/>
        </p:nvSpPr>
        <p:spPr>
          <a:xfrm>
            <a:off x="8505353" y="5756445"/>
            <a:ext cx="239151" cy="22508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9" name="Rectángulo 28"/>
          <p:cNvSpPr/>
          <p:nvPr/>
        </p:nvSpPr>
        <p:spPr>
          <a:xfrm>
            <a:off x="429980" y="2459689"/>
            <a:ext cx="4719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b="1" dirty="0">
                <a:latin typeface="Calibri" panose="020F0502020204030204" pitchFamily="34" charset="0"/>
                <a:ea typeface="Calibri" panose="020F0502020204030204" pitchFamily="34" charset="0"/>
              </a:rPr>
              <a:t>7</a:t>
            </a:r>
            <a:r>
              <a:rPr lang="es-UY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s-UY" b="1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s-UY" b="1" dirty="0"/>
              <a:t>ERCNA. (Carmelo)		</a:t>
            </a:r>
            <a:r>
              <a:rPr lang="es-UY" b="1" dirty="0" smtClean="0"/>
              <a:t>2do EMP</a:t>
            </a:r>
            <a:endParaRPr lang="es-UY" b="1" dirty="0"/>
          </a:p>
        </p:txBody>
      </p:sp>
      <p:sp>
        <p:nvSpPr>
          <p:cNvPr id="30" name="Estrella de 5 puntas 29"/>
          <p:cNvSpPr/>
          <p:nvPr/>
        </p:nvSpPr>
        <p:spPr>
          <a:xfrm>
            <a:off x="6771771" y="4869035"/>
            <a:ext cx="239151" cy="22508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32" name="Rectángulo 31"/>
          <p:cNvSpPr/>
          <p:nvPr/>
        </p:nvSpPr>
        <p:spPr>
          <a:xfrm>
            <a:off x="438896" y="2748736"/>
            <a:ext cx="5018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8.</a:t>
            </a:r>
            <a:r>
              <a:rPr lang="es-UY" b="1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s-UY" b="1" dirty="0"/>
              <a:t>I.T.S. </a:t>
            </a:r>
            <a:r>
              <a:rPr lang="es-UY" b="1" dirty="0" smtClean="0"/>
              <a:t> </a:t>
            </a:r>
            <a:r>
              <a:rPr lang="es-UY" b="1" dirty="0"/>
              <a:t>Montevideo.		</a:t>
            </a:r>
            <a:r>
              <a:rPr lang="es-UY" b="1" dirty="0" smtClean="0"/>
              <a:t>3BP</a:t>
            </a:r>
            <a:r>
              <a:rPr lang="es-UY" b="1" dirty="0"/>
              <a:t>. </a:t>
            </a:r>
            <a:r>
              <a:rPr lang="es-UY" b="1" dirty="0" smtClean="0"/>
              <a:t>Eco-kart</a:t>
            </a:r>
            <a:endParaRPr lang="es-UY" b="1" dirty="0"/>
          </a:p>
        </p:txBody>
      </p:sp>
      <p:sp>
        <p:nvSpPr>
          <p:cNvPr id="33" name="Estrella de 5 puntas 32"/>
          <p:cNvSpPr/>
          <p:nvPr/>
        </p:nvSpPr>
        <p:spPr>
          <a:xfrm>
            <a:off x="8760340" y="5772126"/>
            <a:ext cx="239151" cy="22508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34" name="Rectángulo 33"/>
          <p:cNvSpPr/>
          <p:nvPr/>
        </p:nvSpPr>
        <p:spPr>
          <a:xfrm>
            <a:off x="438896" y="3014148"/>
            <a:ext cx="4487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9.	</a:t>
            </a:r>
            <a:r>
              <a:rPr lang="es-UY" b="1" dirty="0" smtClean="0">
                <a:latin typeface="+mj-lt"/>
                <a:ea typeface="Calibri" panose="020F0502020204030204" pitchFamily="34" charset="0"/>
              </a:rPr>
              <a:t>E.T. </a:t>
            </a:r>
            <a:r>
              <a:rPr lang="es-UY" b="1" dirty="0" smtClean="0">
                <a:latin typeface="+mj-lt"/>
              </a:rPr>
              <a:t>  </a:t>
            </a:r>
            <a:r>
              <a:rPr lang="es-UY" b="1" dirty="0">
                <a:latin typeface="+mj-lt"/>
              </a:rPr>
              <a:t>Montevideo.	</a:t>
            </a:r>
            <a:r>
              <a:rPr lang="es-UY" b="1" dirty="0" smtClean="0">
                <a:latin typeface="+mj-lt"/>
              </a:rPr>
              <a:t>                  Cerro</a:t>
            </a:r>
            <a:endParaRPr lang="es-UY" b="1" dirty="0">
              <a:latin typeface="+mj-lt"/>
            </a:endParaRPr>
          </a:p>
        </p:txBody>
      </p:sp>
      <p:sp>
        <p:nvSpPr>
          <p:cNvPr id="36" name="Estrella de 5 puntas 35"/>
          <p:cNvSpPr/>
          <p:nvPr/>
        </p:nvSpPr>
        <p:spPr>
          <a:xfrm>
            <a:off x="9070686" y="5772126"/>
            <a:ext cx="239151" cy="22508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37" name="Rectángulo 36"/>
          <p:cNvSpPr/>
          <p:nvPr/>
        </p:nvSpPr>
        <p:spPr>
          <a:xfrm>
            <a:off x="325965" y="3274778"/>
            <a:ext cx="4487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10.	  </a:t>
            </a:r>
            <a:r>
              <a:rPr lang="es-UY" b="1" dirty="0" smtClean="0"/>
              <a:t>E.T</a:t>
            </a:r>
            <a:r>
              <a:rPr lang="es-UY" b="1" dirty="0"/>
              <a:t>. Canelones.	</a:t>
            </a:r>
            <a:r>
              <a:rPr lang="es-UY" b="1" dirty="0" smtClean="0"/>
              <a:t>                  </a:t>
            </a:r>
            <a:endParaRPr lang="es-UY" b="1" dirty="0"/>
          </a:p>
        </p:txBody>
      </p:sp>
      <p:sp>
        <p:nvSpPr>
          <p:cNvPr id="38" name="Estrella de 5 puntas 37"/>
          <p:cNvSpPr/>
          <p:nvPr/>
        </p:nvSpPr>
        <p:spPr>
          <a:xfrm>
            <a:off x="8744504" y="5053402"/>
            <a:ext cx="239151" cy="22508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39" name="Rectángulo 38"/>
          <p:cNvSpPr/>
          <p:nvPr/>
        </p:nvSpPr>
        <p:spPr>
          <a:xfrm>
            <a:off x="341978" y="3550749"/>
            <a:ext cx="4619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11.	 </a:t>
            </a:r>
            <a:r>
              <a:rPr lang="es-UY" b="1" dirty="0" smtClean="0"/>
              <a:t>I.T.S</a:t>
            </a:r>
            <a:r>
              <a:rPr lang="es-UY" b="1" dirty="0"/>
              <a:t>. Montevideo </a:t>
            </a:r>
          </a:p>
        </p:txBody>
      </p:sp>
      <p:sp>
        <p:nvSpPr>
          <p:cNvPr id="40" name="Estrella de 5 puntas 39"/>
          <p:cNvSpPr/>
          <p:nvPr/>
        </p:nvSpPr>
        <p:spPr>
          <a:xfrm>
            <a:off x="8806648" y="5482133"/>
            <a:ext cx="239151" cy="22508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41" name="Rectángulo 40"/>
          <p:cNvSpPr/>
          <p:nvPr/>
        </p:nvSpPr>
        <p:spPr>
          <a:xfrm>
            <a:off x="347695" y="3849949"/>
            <a:ext cx="5521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12.	 </a:t>
            </a:r>
            <a:r>
              <a:rPr lang="es-UY" b="1" dirty="0" smtClean="0"/>
              <a:t>I.T.S</a:t>
            </a:r>
            <a:r>
              <a:rPr lang="es-UY" b="1" dirty="0"/>
              <a:t>. </a:t>
            </a:r>
            <a:r>
              <a:rPr lang="es-UY" b="1" dirty="0" smtClean="0"/>
              <a:t>Montevideo		</a:t>
            </a:r>
            <a:r>
              <a:rPr lang="es-UY" b="1" dirty="0" err="1" smtClean="0"/>
              <a:t>Tec</a:t>
            </a:r>
            <a:r>
              <a:rPr lang="es-UY" b="1" dirty="0" smtClean="0"/>
              <a:t>. </a:t>
            </a:r>
            <a:r>
              <a:rPr lang="es-UY" b="1" dirty="0" err="1" smtClean="0"/>
              <a:t>Autotrónica</a:t>
            </a:r>
            <a:r>
              <a:rPr lang="es-UY" b="1" dirty="0" smtClean="0"/>
              <a:t> </a:t>
            </a:r>
            <a:endParaRPr lang="es-UY" b="1" dirty="0"/>
          </a:p>
        </p:txBody>
      </p:sp>
      <p:sp>
        <p:nvSpPr>
          <p:cNvPr id="42" name="Estrella de 5 puntas 41"/>
          <p:cNvSpPr/>
          <p:nvPr/>
        </p:nvSpPr>
        <p:spPr>
          <a:xfrm>
            <a:off x="8047692" y="5658774"/>
            <a:ext cx="239151" cy="22508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43" name="Rectángulo 42"/>
          <p:cNvSpPr/>
          <p:nvPr/>
        </p:nvSpPr>
        <p:spPr>
          <a:xfrm>
            <a:off x="341978" y="4141228"/>
            <a:ext cx="5397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13.	 </a:t>
            </a:r>
            <a:r>
              <a:rPr lang="es-UY" b="1" dirty="0" smtClean="0"/>
              <a:t>E.T.  </a:t>
            </a:r>
            <a:r>
              <a:rPr lang="es-UY" b="1" dirty="0" err="1" smtClean="0"/>
              <a:t>Solymar</a:t>
            </a:r>
            <a:r>
              <a:rPr lang="es-UY" b="1" dirty="0" smtClean="0"/>
              <a:t>.</a:t>
            </a:r>
            <a:r>
              <a:rPr lang="es-UY" dirty="0" smtClean="0"/>
              <a:t>		</a:t>
            </a:r>
            <a:endParaRPr lang="es-UY" dirty="0"/>
          </a:p>
        </p:txBody>
      </p:sp>
      <p:sp>
        <p:nvSpPr>
          <p:cNvPr id="45" name="Estrella de 5 puntas 44"/>
          <p:cNvSpPr/>
          <p:nvPr/>
        </p:nvSpPr>
        <p:spPr>
          <a:xfrm>
            <a:off x="9126145" y="5395841"/>
            <a:ext cx="239151" cy="22508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46" name="Rectángulo 45"/>
          <p:cNvSpPr/>
          <p:nvPr/>
        </p:nvSpPr>
        <p:spPr>
          <a:xfrm>
            <a:off x="325965" y="4433507"/>
            <a:ext cx="5397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14.</a:t>
            </a:r>
            <a:r>
              <a:rPr lang="es-UY" b="1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s-UY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UY" b="1" dirty="0" smtClean="0"/>
              <a:t>UTU Paysandú	</a:t>
            </a:r>
            <a:r>
              <a:rPr lang="es-UY" dirty="0" smtClean="0"/>
              <a:t>	</a:t>
            </a:r>
            <a:endParaRPr lang="es-UY" dirty="0"/>
          </a:p>
        </p:txBody>
      </p:sp>
      <p:sp>
        <p:nvSpPr>
          <p:cNvPr id="47" name="Estrella de 5 puntas 46"/>
          <p:cNvSpPr/>
          <p:nvPr/>
        </p:nvSpPr>
        <p:spPr>
          <a:xfrm>
            <a:off x="6977031" y="2679965"/>
            <a:ext cx="239151" cy="22508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48" name="Rectángulo 47"/>
          <p:cNvSpPr/>
          <p:nvPr/>
        </p:nvSpPr>
        <p:spPr>
          <a:xfrm>
            <a:off x="341978" y="4724786"/>
            <a:ext cx="5397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UY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15.</a:t>
            </a:r>
            <a:r>
              <a:rPr lang="es-UY" b="1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s-UY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UY" b="1" dirty="0" smtClean="0"/>
              <a:t>Fundación </a:t>
            </a:r>
            <a:r>
              <a:rPr lang="es-UY" b="1" dirty="0"/>
              <a:t>Los </a:t>
            </a:r>
            <a:r>
              <a:rPr lang="es-UY" b="1" dirty="0" smtClean="0"/>
              <a:t>Pinos	Liceo Técnico</a:t>
            </a:r>
            <a:endParaRPr lang="es-UY" b="1" dirty="0"/>
          </a:p>
        </p:txBody>
      </p:sp>
      <p:sp>
        <p:nvSpPr>
          <p:cNvPr id="49" name="Rectángulo 48"/>
          <p:cNvSpPr/>
          <p:nvPr/>
        </p:nvSpPr>
        <p:spPr>
          <a:xfrm>
            <a:off x="330777" y="5018065"/>
            <a:ext cx="5397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UY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16.	 </a:t>
            </a:r>
            <a:r>
              <a:rPr lang="es-UY" b="1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UTU Salto</a:t>
            </a:r>
            <a:r>
              <a:rPr lang="es-UY" dirty="0"/>
              <a:t>	</a:t>
            </a:r>
          </a:p>
        </p:txBody>
      </p:sp>
      <p:sp>
        <p:nvSpPr>
          <p:cNvPr id="51" name="Estrella de 5 puntas 50"/>
          <p:cNvSpPr/>
          <p:nvPr/>
        </p:nvSpPr>
        <p:spPr>
          <a:xfrm>
            <a:off x="8575843" y="5448339"/>
            <a:ext cx="239151" cy="22508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52" name="Estrella de 5 puntas 51"/>
          <p:cNvSpPr/>
          <p:nvPr/>
        </p:nvSpPr>
        <p:spPr>
          <a:xfrm>
            <a:off x="7153581" y="1465827"/>
            <a:ext cx="239151" cy="22508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53" name="Rectángulo 52"/>
          <p:cNvSpPr/>
          <p:nvPr/>
        </p:nvSpPr>
        <p:spPr>
          <a:xfrm>
            <a:off x="328371" y="5306972"/>
            <a:ext cx="5398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UY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17.	 </a:t>
            </a:r>
            <a:r>
              <a:rPr lang="es-UY" b="1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UTU Paso de los Toros</a:t>
            </a:r>
            <a:r>
              <a:rPr lang="es-UY" b="1" dirty="0"/>
              <a:t>	</a:t>
            </a:r>
          </a:p>
        </p:txBody>
      </p:sp>
      <p:sp>
        <p:nvSpPr>
          <p:cNvPr id="54" name="Estrella de 5 puntas 53"/>
          <p:cNvSpPr/>
          <p:nvPr/>
        </p:nvSpPr>
        <p:spPr>
          <a:xfrm>
            <a:off x="8567497" y="3071808"/>
            <a:ext cx="239151" cy="22508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55" name="Rectángulo 54"/>
          <p:cNvSpPr/>
          <p:nvPr/>
        </p:nvSpPr>
        <p:spPr>
          <a:xfrm>
            <a:off x="325965" y="5620392"/>
            <a:ext cx="5397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UY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18.	 </a:t>
            </a:r>
            <a:r>
              <a:rPr lang="es-UY" b="1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UTU San Ramón</a:t>
            </a:r>
            <a:r>
              <a:rPr lang="es-UY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</p:txBody>
      </p:sp>
      <p:sp>
        <p:nvSpPr>
          <p:cNvPr id="44" name="Estrella de 5 puntas 43"/>
          <p:cNvSpPr/>
          <p:nvPr/>
        </p:nvSpPr>
        <p:spPr>
          <a:xfrm>
            <a:off x="9032836" y="5149464"/>
            <a:ext cx="239151" cy="22508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4" y="80307"/>
            <a:ext cx="1432969" cy="662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965" y="6057628"/>
            <a:ext cx="1446534" cy="48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4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2" grpId="0"/>
      <p:bldP spid="33" grpId="0" animBg="1"/>
      <p:bldP spid="34" grpId="0"/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0" animBg="1"/>
      <p:bldP spid="43" grpId="0"/>
      <p:bldP spid="45" grpId="0" animBg="1"/>
      <p:bldP spid="46" grpId="0"/>
      <p:bldP spid="47" grpId="0" animBg="1"/>
      <p:bldP spid="48" grpId="0"/>
      <p:bldP spid="49" grpId="0"/>
      <p:bldP spid="51" grpId="0" animBg="1"/>
      <p:bldP spid="52" grpId="0" animBg="1"/>
      <p:bldP spid="53" grpId="0"/>
      <p:bldP spid="54" grpId="0" animBg="1"/>
      <p:bldP spid="55" grpId="0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24488" y="4057059"/>
            <a:ext cx="10772775" cy="1658198"/>
          </a:xfrm>
        </p:spPr>
        <p:txBody>
          <a:bodyPr>
            <a:normAutofit/>
          </a:bodyPr>
          <a:lstStyle/>
          <a:p>
            <a:r>
              <a:rPr lang="es-UY" sz="4800" b="1" dirty="0"/>
              <a:t>¡Muchas gracias!</a:t>
            </a:r>
          </a:p>
        </p:txBody>
      </p:sp>
      <p:pic>
        <p:nvPicPr>
          <p:cNvPr id="10" name="Marcador de contenido 9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755" y="1790138"/>
            <a:ext cx="5646853" cy="3767137"/>
          </a:xfrm>
        </p:spPr>
      </p:pic>
      <p:pic>
        <p:nvPicPr>
          <p:cNvPr id="8" name="Marcador de contenido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88" y="1790138"/>
            <a:ext cx="3991017" cy="18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4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18E8739-7802-4D2B-A525-E8F2F5FD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Descripción</a:t>
            </a:r>
            <a:endParaRPr lang="es-UY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14DEECC-3A82-4CB5-8E38-E8D110627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3062595"/>
          </a:xfrm>
        </p:spPr>
        <p:txBody>
          <a:bodyPr>
            <a:normAutofit fontScale="92500" lnSpcReduction="20000"/>
          </a:bodyPr>
          <a:lstStyle/>
          <a:p>
            <a:pPr marL="4572" lvl="1" indent="0">
              <a:buNone/>
            </a:pPr>
            <a:r>
              <a:rPr lang="es-UY" sz="2600" b="1" dirty="0" smtClean="0"/>
              <a:t>Alumnos de escuelas técnicas del país, a  partir de un kit único de fabricación y con la ayuda de sus profesores acompañando el calendario académico, deberán:</a:t>
            </a:r>
          </a:p>
          <a:p>
            <a:pPr marL="4572" lvl="1" indent="0">
              <a:buNone/>
            </a:pPr>
            <a:endParaRPr lang="es-UY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UY" b="1" dirty="0" smtClean="0"/>
              <a:t>PLANIFICAR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UY" b="1" dirty="0" smtClean="0"/>
              <a:t>DISEÑAR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UY" b="1" dirty="0" smtClean="0"/>
              <a:t>CONSTRUIR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UY" b="1" dirty="0" smtClean="0"/>
              <a:t>PROBAR  en COMPETENCIA</a:t>
            </a:r>
          </a:p>
          <a:p>
            <a:pPr marL="0" indent="0">
              <a:buNone/>
            </a:pPr>
            <a:endParaRPr lang="es-UY" dirty="0" smtClean="0"/>
          </a:p>
          <a:p>
            <a:r>
              <a:rPr lang="es-ES" dirty="0" smtClean="0"/>
              <a:t> </a:t>
            </a:r>
            <a:endParaRPr lang="es-UY" dirty="0"/>
          </a:p>
        </p:txBody>
      </p:sp>
      <p:sp>
        <p:nvSpPr>
          <p:cNvPr id="4" name="Rectángulo 3"/>
          <p:cNvSpPr/>
          <p:nvPr/>
        </p:nvSpPr>
        <p:spPr>
          <a:xfrm>
            <a:off x="657224" y="4533364"/>
            <a:ext cx="49968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2800" b="1" u="sng" dirty="0">
                <a:solidFill>
                  <a:schemeClr val="accent1"/>
                </a:solidFill>
              </a:rPr>
              <a:t>Un automóvil 100% eléctrico alimentado a baterías.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611" y="2904186"/>
            <a:ext cx="5893282" cy="331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45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8550" y="1436684"/>
            <a:ext cx="10772775" cy="1658198"/>
          </a:xfrm>
        </p:spPr>
        <p:txBody>
          <a:bodyPr>
            <a:normAutofit/>
          </a:bodyPr>
          <a:lstStyle/>
          <a:p>
            <a:r>
              <a:rPr lang="es-UY" sz="4800" b="1" dirty="0"/>
              <a:t>Antecedentes y experiencias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427" y="3362632"/>
            <a:ext cx="4342291" cy="12040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981" y="3020388"/>
            <a:ext cx="3410592" cy="177817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5573" y="225387"/>
            <a:ext cx="1609725" cy="8477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135" y="6095211"/>
            <a:ext cx="1429104" cy="52651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5" y="269631"/>
            <a:ext cx="1411838" cy="65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1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77334" y="816638"/>
            <a:ext cx="10772775" cy="1658198"/>
          </a:xfrm>
        </p:spPr>
        <p:txBody>
          <a:bodyPr>
            <a:normAutofit/>
          </a:bodyPr>
          <a:lstStyle/>
          <a:p>
            <a:r>
              <a:rPr lang="es-UY" sz="4800" b="1" dirty="0"/>
              <a:t>Objetivos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677334" y="2160589"/>
            <a:ext cx="5915380" cy="3880773"/>
          </a:xfrm>
        </p:spPr>
        <p:txBody>
          <a:bodyPr>
            <a:norm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es-UY" sz="2400" b="1" dirty="0"/>
              <a:t>Involucrar y motivar </a:t>
            </a:r>
            <a:r>
              <a:rPr lang="es-ES" sz="2400" b="1" dirty="0"/>
              <a:t>a jóvenes estudiantes de las escuelas técnicas del país a diseñar y construir un automóvil eléctrico.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s-ES" sz="2400" b="1" dirty="0"/>
              <a:t>Desarrollo de ciencia, tecnología e ingeniería, a través de la investigación de sistemas de movilidad no contaminantes.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s-ES" sz="2400" b="1" dirty="0"/>
              <a:t>Compañerismo, trabajo en equipo  y  amistad, dentro de un marco académico y deportivo. </a:t>
            </a:r>
            <a:endParaRPr lang="es-UY" sz="24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569" y="2160589"/>
            <a:ext cx="5290994" cy="364778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6" y="5857180"/>
            <a:ext cx="16097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9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1891" y="477875"/>
            <a:ext cx="10772775" cy="1658198"/>
          </a:xfrm>
        </p:spPr>
        <p:txBody>
          <a:bodyPr>
            <a:normAutofit/>
          </a:bodyPr>
          <a:lstStyle/>
          <a:p>
            <a:r>
              <a:rPr lang="es-UY" sz="4800" b="1" dirty="0"/>
              <a:t>Participación de institutos técnicos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922900"/>
            <a:ext cx="3193960" cy="4221563"/>
          </a:xfrm>
        </p:spPr>
        <p:txBody>
          <a:bodyPr>
            <a:normAutofit/>
          </a:bodyPr>
          <a:lstStyle/>
          <a:p>
            <a:r>
              <a:rPr lang="es-UY" sz="2400" b="1" dirty="0"/>
              <a:t>18  institutos técnicos del Uruguay (privados y públicos) trabajarán  aproximadamente durante 5 meses en el proyecto.</a:t>
            </a:r>
          </a:p>
          <a:p>
            <a:r>
              <a:rPr lang="es-UY" sz="2400" b="1" dirty="0"/>
              <a:t>El trabajo será guiado por sus maestros, con la colaboración de DESAFIO ECO.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910" y="1644029"/>
            <a:ext cx="3141171" cy="23734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75" y="4189463"/>
            <a:ext cx="4368617" cy="24255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593" y="1570289"/>
            <a:ext cx="30670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88" y="1475151"/>
            <a:ext cx="1710892" cy="9623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432" y="1404816"/>
            <a:ext cx="2679199" cy="266044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2814" y="104386"/>
            <a:ext cx="10772775" cy="1658198"/>
          </a:xfrm>
        </p:spPr>
        <p:txBody>
          <a:bodyPr>
            <a:normAutofit/>
          </a:bodyPr>
          <a:lstStyle/>
          <a:p>
            <a:r>
              <a:rPr lang="es-UY" sz="4800" b="1" dirty="0"/>
              <a:t>Kits de fabricación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2359037" y="4821687"/>
            <a:ext cx="436291" cy="480477"/>
          </a:xfrm>
        </p:spPr>
        <p:txBody>
          <a:bodyPr>
            <a:noAutofit/>
          </a:bodyPr>
          <a:lstStyle/>
          <a:p>
            <a:r>
              <a:rPr lang="es-UY" sz="2000" b="1" dirty="0"/>
              <a:t>DESAFIO ECO  </a:t>
            </a:r>
            <a:r>
              <a:rPr lang="es-UY" sz="2000" dirty="0"/>
              <a:t>proporcionará </a:t>
            </a:r>
            <a:r>
              <a:rPr lang="es-ES" sz="2000" dirty="0"/>
              <a:t>un kit de fabricación de manera gratuita.</a:t>
            </a:r>
          </a:p>
          <a:p>
            <a:r>
              <a:rPr lang="es-ES" sz="2000" dirty="0"/>
              <a:t>El uso de estos kits, estarán detallados tanto en los reglamentos técnicos como deportivos.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433" y="4100742"/>
            <a:ext cx="4008185" cy="223148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669" y="1107820"/>
            <a:ext cx="2372751" cy="1334672"/>
          </a:xfrm>
          <a:prstGeom prst="rect">
            <a:avLst/>
          </a:prstGeom>
        </p:spPr>
      </p:pic>
      <p:pic>
        <p:nvPicPr>
          <p:cNvPr id="2050" name="Picture 2" descr="Resultado de imagen para BMX WHEEL GREENPOW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84770">
            <a:off x="7286644" y="2766474"/>
            <a:ext cx="2544875" cy="133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845" y="4171681"/>
            <a:ext cx="3354226" cy="204538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508474">
            <a:off x="7060707" y="5435828"/>
            <a:ext cx="1016990" cy="1003918"/>
          </a:xfrm>
          <a:prstGeom prst="rect">
            <a:avLst/>
          </a:prstGeom>
        </p:spPr>
      </p:pic>
      <p:pic>
        <p:nvPicPr>
          <p:cNvPr id="2056" name="Picture 8" descr="https://ae01.alicdn.com/kf/HTB1T2xPxY1YBuNjSszhq6AUsFXa5/Cinturones-de-seguridad-universales-estilo-competici-n-4-puntos-Snap-In-2-cintur-n-de-seguridad.jpg_50x5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282" y="2735038"/>
            <a:ext cx="1191369" cy="119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Marcador de contenido 2"/>
          <p:cNvSpPr txBox="1">
            <a:spLocks/>
          </p:cNvSpPr>
          <p:nvPr/>
        </p:nvSpPr>
        <p:spPr>
          <a:xfrm>
            <a:off x="677334" y="1635617"/>
            <a:ext cx="3193960" cy="4221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UY" sz="2400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7662" y="1294193"/>
            <a:ext cx="5402033" cy="494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6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F7A6E7F-8D21-48DD-99F6-EAA4332BD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39" y="602764"/>
            <a:ext cx="10772775" cy="1658198"/>
          </a:xfrm>
        </p:spPr>
        <p:txBody>
          <a:bodyPr>
            <a:normAutofit/>
          </a:bodyPr>
          <a:lstStyle/>
          <a:p>
            <a:r>
              <a:rPr lang="es-UY" sz="4800" b="1" dirty="0"/>
              <a:t>Diseño y construcción del auto eléctrico</a:t>
            </a:r>
            <a:endParaRPr lang="es-UY" sz="4800" dirty="0"/>
          </a:p>
        </p:txBody>
      </p:sp>
      <p:sp>
        <p:nvSpPr>
          <p:cNvPr id="4" name="Marcador de texto 5">
            <a:extLst>
              <a:ext uri="{FF2B5EF4-FFF2-40B4-BE49-F238E27FC236}">
                <a16:creationId xmlns="" xmlns:a16="http://schemas.microsoft.com/office/drawing/2014/main" id="{C541D3DC-398F-4F68-8BE4-8B05FC6A572F}"/>
              </a:ext>
            </a:extLst>
          </p:cNvPr>
          <p:cNvSpPr txBox="1">
            <a:spLocks/>
          </p:cNvSpPr>
          <p:nvPr/>
        </p:nvSpPr>
        <p:spPr>
          <a:xfrm>
            <a:off x="3150345" y="2253600"/>
            <a:ext cx="2907586" cy="5762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UY" b="1" dirty="0"/>
              <a:t>DISEÑO</a:t>
            </a:r>
          </a:p>
        </p:txBody>
      </p:sp>
      <p:pic>
        <p:nvPicPr>
          <p:cNvPr id="5" name="Marcador de contenido 16">
            <a:extLst>
              <a:ext uri="{FF2B5EF4-FFF2-40B4-BE49-F238E27FC236}">
                <a16:creationId xmlns="" xmlns:a16="http://schemas.microsoft.com/office/drawing/2014/main" id="{9532D772-BE23-4A02-91D0-B003A87C1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350" y="2967828"/>
            <a:ext cx="2992600" cy="1963398"/>
          </a:xfrm>
          <a:prstGeom prst="rect">
            <a:avLst/>
          </a:prstGeom>
        </p:spPr>
      </p:pic>
      <p:sp>
        <p:nvSpPr>
          <p:cNvPr id="6" name="Marcador de texto 12">
            <a:extLst>
              <a:ext uri="{FF2B5EF4-FFF2-40B4-BE49-F238E27FC236}">
                <a16:creationId xmlns="" xmlns:a16="http://schemas.microsoft.com/office/drawing/2014/main" id="{D8A741AC-ABC1-4933-A203-86BCF9EA1016}"/>
              </a:ext>
            </a:extLst>
          </p:cNvPr>
          <p:cNvSpPr txBox="1">
            <a:spLocks/>
          </p:cNvSpPr>
          <p:nvPr/>
        </p:nvSpPr>
        <p:spPr>
          <a:xfrm>
            <a:off x="6330744" y="2253600"/>
            <a:ext cx="2696489" cy="576262"/>
          </a:xfrm>
          <a:prstGeom prst="rect">
            <a:avLst/>
          </a:prstGeom>
        </p:spPr>
        <p:txBody>
          <a:bodyPr anchor="ctr" anchorCtr="0"/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UY" b="1"/>
              <a:t>FABRICACIÓN</a:t>
            </a:r>
            <a:endParaRPr lang="es-UY" b="1" dirty="0"/>
          </a:p>
        </p:txBody>
      </p:sp>
      <p:pic>
        <p:nvPicPr>
          <p:cNvPr id="7" name="Marcador de contenido 17">
            <a:extLst>
              <a:ext uri="{FF2B5EF4-FFF2-40B4-BE49-F238E27FC236}">
                <a16:creationId xmlns="" xmlns:a16="http://schemas.microsoft.com/office/drawing/2014/main" id="{7FAB9DEF-C641-46B4-8531-7A1F41A90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010" y="2967828"/>
            <a:ext cx="2697163" cy="2022872"/>
          </a:xfrm>
          <a:prstGeom prst="rect">
            <a:avLst/>
          </a:prstGeom>
        </p:spPr>
      </p:pic>
      <p:sp>
        <p:nvSpPr>
          <p:cNvPr id="8" name="Marcador de texto 12">
            <a:extLst>
              <a:ext uri="{FF2B5EF4-FFF2-40B4-BE49-F238E27FC236}">
                <a16:creationId xmlns="" xmlns:a16="http://schemas.microsoft.com/office/drawing/2014/main" id="{CA6F225E-AEE7-4B02-A2B6-E8F2DB6B45EE}"/>
              </a:ext>
            </a:extLst>
          </p:cNvPr>
          <p:cNvSpPr txBox="1">
            <a:spLocks/>
          </p:cNvSpPr>
          <p:nvPr/>
        </p:nvSpPr>
        <p:spPr>
          <a:xfrm>
            <a:off x="9005502" y="2253600"/>
            <a:ext cx="2696489" cy="5762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UY" b="1" dirty="0"/>
              <a:t>PRUEBAS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22F45253-7714-4257-80D6-59DE3EB86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233" y="2965584"/>
            <a:ext cx="2700155" cy="202511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280633C8-310C-4D64-B9FD-50518B033A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34" y="2970568"/>
            <a:ext cx="2263956" cy="2711417"/>
          </a:xfrm>
          <a:prstGeom prst="rect">
            <a:avLst/>
          </a:prstGeom>
        </p:spPr>
      </p:pic>
      <p:sp>
        <p:nvSpPr>
          <p:cNvPr id="11" name="Marcador de texto 5">
            <a:extLst>
              <a:ext uri="{FF2B5EF4-FFF2-40B4-BE49-F238E27FC236}">
                <a16:creationId xmlns="" xmlns:a16="http://schemas.microsoft.com/office/drawing/2014/main" id="{0BDC94C1-75CD-48C8-A26B-2AFF42EE547A}"/>
              </a:ext>
            </a:extLst>
          </p:cNvPr>
          <p:cNvSpPr txBox="1">
            <a:spLocks/>
          </p:cNvSpPr>
          <p:nvPr/>
        </p:nvSpPr>
        <p:spPr>
          <a:xfrm>
            <a:off x="377803" y="2253600"/>
            <a:ext cx="2907586" cy="5762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UY" b="1" dirty="0"/>
              <a:t>PLANIFICACIÓN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EF8830DB-4389-4B1C-BE4A-5CBBD4863570}"/>
              </a:ext>
            </a:extLst>
          </p:cNvPr>
          <p:cNvSpPr txBox="1"/>
          <p:nvPr/>
        </p:nvSpPr>
        <p:spPr>
          <a:xfrm>
            <a:off x="5258753" y="5638092"/>
            <a:ext cx="3919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b="1" dirty="0"/>
              <a:t>APROXIMADAMENTE  5 MESES</a:t>
            </a:r>
          </a:p>
        </p:txBody>
      </p:sp>
    </p:spTree>
    <p:extLst>
      <p:ext uri="{BB962C8B-B14F-4D97-AF65-F5344CB8AC3E}">
        <p14:creationId xmlns:p14="http://schemas.microsoft.com/office/powerpoint/2010/main" val="121731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4800" b="1" dirty="0"/>
              <a:t>Acompañamiento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idx="1"/>
          </p:nvPr>
        </p:nvSpPr>
        <p:spPr>
          <a:xfrm>
            <a:off x="657224" y="1746192"/>
            <a:ext cx="6436749" cy="3766185"/>
          </a:xfrm>
        </p:spPr>
        <p:txBody>
          <a:bodyPr>
            <a:noAutofit/>
          </a:bodyPr>
          <a:lstStyle/>
          <a:p>
            <a:r>
              <a:rPr lang="es-ES" b="1" dirty="0"/>
              <a:t>DESAFIO ECO junto a sus sponsors técnicos, acompañará a profesores y alumnos con diferentes materiales aplicables a la fabricación del auto. </a:t>
            </a:r>
          </a:p>
          <a:p>
            <a:pPr lvl="1"/>
            <a:endParaRPr lang="es-UY" b="1" dirty="0"/>
          </a:p>
          <a:p>
            <a:pPr lvl="1"/>
            <a:r>
              <a:rPr lang="es-UY" b="1" dirty="0"/>
              <a:t>GESTIÓN DE PROYECTO </a:t>
            </a:r>
          </a:p>
          <a:p>
            <a:pPr lvl="1"/>
            <a:r>
              <a:rPr lang="es-UY" b="1" dirty="0"/>
              <a:t>DISEÑO</a:t>
            </a:r>
          </a:p>
          <a:p>
            <a:pPr lvl="1"/>
            <a:r>
              <a:rPr lang="es-UY" b="1" dirty="0"/>
              <a:t>FUERZAS QUE ACTUAN EN EL AUTOMOVIL</a:t>
            </a:r>
          </a:p>
          <a:p>
            <a:pPr lvl="1"/>
            <a:r>
              <a:rPr lang="es-UY" b="1" dirty="0"/>
              <a:t>CHASIS y FIBRA VIDRIO</a:t>
            </a:r>
          </a:p>
          <a:p>
            <a:pPr lvl="1"/>
            <a:r>
              <a:rPr lang="es-UY" b="1" dirty="0"/>
              <a:t>SEGURIDAD</a:t>
            </a:r>
          </a:p>
          <a:p>
            <a:pPr lvl="1"/>
            <a:r>
              <a:rPr lang="es-UY" b="1" dirty="0"/>
              <a:t>DIRECCION Y EJES</a:t>
            </a:r>
          </a:p>
          <a:p>
            <a:pPr lvl="1"/>
            <a:r>
              <a:rPr lang="es-UY" b="1" dirty="0"/>
              <a:t>FRENOS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026" y="2343409"/>
            <a:ext cx="4095750" cy="2571750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="" xmlns:a16="http://schemas.microsoft.com/office/drawing/2014/main" id="{6053B8BE-1704-41C5-94B3-7FC1A9CA002E}"/>
              </a:ext>
            </a:extLst>
          </p:cNvPr>
          <p:cNvSpPr txBox="1">
            <a:spLocks/>
          </p:cNvSpPr>
          <p:nvPr/>
        </p:nvSpPr>
        <p:spPr>
          <a:xfrm>
            <a:off x="4458141" y="4318090"/>
            <a:ext cx="5438776" cy="3766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UY" b="1" dirty="0"/>
              <a:t>TRANSMISIÓN</a:t>
            </a:r>
            <a:endParaRPr lang="es-UY" dirty="0"/>
          </a:p>
          <a:p>
            <a:pPr lvl="1"/>
            <a:r>
              <a:rPr lang="es-UY" b="1" dirty="0"/>
              <a:t>MOTOR</a:t>
            </a:r>
            <a:endParaRPr lang="es-UY" dirty="0"/>
          </a:p>
          <a:p>
            <a:pPr lvl="1"/>
            <a:r>
              <a:rPr lang="es-UY" b="1" dirty="0"/>
              <a:t>BATERÍAS </a:t>
            </a:r>
            <a:endParaRPr lang="es-UY" dirty="0"/>
          </a:p>
          <a:p>
            <a:pPr lvl="1"/>
            <a:r>
              <a:rPr lang="es-UY" b="1" dirty="0"/>
              <a:t>ELECTRICIDAD</a:t>
            </a:r>
            <a:endParaRPr lang="es-UY" dirty="0"/>
          </a:p>
          <a:p>
            <a:endParaRPr lang="es-ES" sz="1600" dirty="0"/>
          </a:p>
          <a:p>
            <a:pPr marL="457200" lvl="1" indent="0">
              <a:buFont typeface="Arial" pitchFamily="34" charset="0"/>
              <a:buNone/>
            </a:pPr>
            <a:endParaRPr lang="es-ES" dirty="0"/>
          </a:p>
          <a:p>
            <a:pPr marL="0" indent="0">
              <a:buFont typeface="Arial" pitchFamily="34" charset="0"/>
              <a:buNone/>
            </a:pPr>
            <a:endParaRPr lang="es-UY" sz="2000" dirty="0"/>
          </a:p>
        </p:txBody>
      </p:sp>
    </p:spTree>
    <p:extLst>
      <p:ext uri="{BB962C8B-B14F-4D97-AF65-F5344CB8AC3E}">
        <p14:creationId xmlns:p14="http://schemas.microsoft.com/office/powerpoint/2010/main" val="212098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052" y="3928402"/>
            <a:ext cx="3926004" cy="21658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6656" y="763753"/>
            <a:ext cx="10772775" cy="1658198"/>
          </a:xfrm>
        </p:spPr>
        <p:txBody>
          <a:bodyPr>
            <a:normAutofit/>
          </a:bodyPr>
          <a:lstStyle/>
          <a:p>
            <a:r>
              <a:rPr lang="es-UY" sz="4800" b="1" dirty="0"/>
              <a:t>Comunicación constante redes sociales </a:t>
            </a:r>
            <a:r>
              <a:rPr lang="es-UY" b="1" dirty="0"/>
              <a:t/>
            </a:r>
            <a:br>
              <a:rPr lang="es-UY" b="1" dirty="0"/>
            </a:br>
            <a:r>
              <a:rPr lang="es-UY" sz="3600" b="1" dirty="0"/>
              <a:t>DESAFÍO E-BOOSTER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6656" y="2328062"/>
            <a:ext cx="5016221" cy="3766185"/>
          </a:xfrm>
        </p:spPr>
        <p:txBody>
          <a:bodyPr>
            <a:noAutofit/>
          </a:bodyPr>
          <a:lstStyle/>
          <a:p>
            <a:r>
              <a:rPr lang="es-ES" sz="2800" b="1" dirty="0"/>
              <a:t>DESAFIO ECO  premiará el envío de material gráfico y videos durante los avances del proyecto, otorgando puntos adicionales para el campeonato.</a:t>
            </a:r>
          </a:p>
          <a:p>
            <a:pPr marL="4572" lvl="1" indent="0">
              <a:buNone/>
            </a:pPr>
            <a:endParaRPr lang="es-ES" b="1" dirty="0"/>
          </a:p>
          <a:p>
            <a:pPr marL="4572" lvl="1" indent="0">
              <a:buNone/>
            </a:pPr>
            <a:r>
              <a:rPr lang="es-ES" b="1" dirty="0"/>
              <a:t>Recibo de Kits  	              (1° agosto) </a:t>
            </a:r>
          </a:p>
          <a:p>
            <a:pPr marL="4572" lvl="1" indent="0">
              <a:buNone/>
            </a:pPr>
            <a:r>
              <a:rPr lang="es-ES" b="1" dirty="0"/>
              <a:t>Diseño y Fabricación 	(15 setiembre)</a:t>
            </a:r>
          </a:p>
          <a:p>
            <a:pPr marL="4572" lvl="1" indent="0">
              <a:buNone/>
            </a:pPr>
            <a:r>
              <a:rPr lang="es-ES" b="1" dirty="0"/>
              <a:t>Prueba y preparación 	(1° noviembre)</a:t>
            </a:r>
          </a:p>
          <a:p>
            <a:pPr lvl="1"/>
            <a:endParaRPr lang="es-ES" sz="1400" b="1" dirty="0"/>
          </a:p>
          <a:p>
            <a:pPr lvl="1"/>
            <a:endParaRPr lang="es-ES" b="1" dirty="0"/>
          </a:p>
          <a:p>
            <a:pPr marL="0" indent="0">
              <a:buNone/>
            </a:pPr>
            <a:endParaRPr lang="es-UY" sz="2000" b="1" dirty="0"/>
          </a:p>
        </p:txBody>
      </p:sp>
      <p:pic>
        <p:nvPicPr>
          <p:cNvPr id="19" name="Picture 6" descr="Resultado de imagen para LOGO YOUTUB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223" y="2111260"/>
            <a:ext cx="1484833" cy="104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Resultado de imagen para LOGO FACEBOOK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645" y="2155679"/>
            <a:ext cx="1039968" cy="103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Resultado de imagen para LOGO INSTAGRAM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068" y="2154367"/>
            <a:ext cx="1039968" cy="103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32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a">
  <a:themeElements>
    <a:clrScheme name="Metropolitana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Metropolita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TM03457491[[fn=Metropolitano]]</Template>
  <TotalTime>1575</TotalTime>
  <Words>344</Words>
  <Application>Microsoft Office PowerPoint</Application>
  <PresentationFormat>Panorámica</PresentationFormat>
  <Paragraphs>75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Wingdings 3</vt:lpstr>
      <vt:lpstr>Metropolitana</vt:lpstr>
      <vt:lpstr>Presentación de PowerPoint</vt:lpstr>
      <vt:lpstr>Descripción</vt:lpstr>
      <vt:lpstr>Antecedentes y experiencias</vt:lpstr>
      <vt:lpstr>Objetivos</vt:lpstr>
      <vt:lpstr>Participación de institutos técnicos</vt:lpstr>
      <vt:lpstr>Kits de fabricación</vt:lpstr>
      <vt:lpstr>Diseño y construcción del auto eléctrico</vt:lpstr>
      <vt:lpstr>Acompañamiento</vt:lpstr>
      <vt:lpstr>Comunicación constante redes sociales  DESAFÍO E-BOOSTER</vt:lpstr>
      <vt:lpstr>Eventos – competencias  10 nov.</vt:lpstr>
      <vt:lpstr>Reconocimientos</vt:lpstr>
      <vt:lpstr>Presentación de PowerPoint</vt:lpstr>
      <vt:lpstr>¡Muchas gracias!</vt:lpstr>
    </vt:vector>
  </TitlesOfParts>
  <Company>Usuario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Tagliaferro Garrone, Gerardo Miguel</cp:lastModifiedBy>
  <cp:revision>62</cp:revision>
  <dcterms:created xsi:type="dcterms:W3CDTF">2019-06-10T20:02:31Z</dcterms:created>
  <dcterms:modified xsi:type="dcterms:W3CDTF">2019-06-14T12:08:13Z</dcterms:modified>
</cp:coreProperties>
</file>